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5" r:id="rId10"/>
    <p:sldId id="266" r:id="rId11"/>
    <p:sldId id="267" r:id="rId12"/>
    <p:sldId id="268" r:id="rId13"/>
    <p:sldId id="269" r:id="rId14"/>
    <p:sldId id="270" r:id="rId15"/>
    <p:sldId id="271" r:id="rId16"/>
    <p:sldId id="272" r:id="rId17"/>
    <p:sldId id="273" r:id="rId18"/>
    <p:sldId id="274" r:id="rId19"/>
    <p:sldId id="277" r:id="rId20"/>
    <p:sldId id="278" r:id="rId21"/>
    <p:sldId id="263"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BA79C5-5FBA-4CC3-9231-6640836B7C01}" type="datetimeFigureOut">
              <a:rPr lang="en-IN" smtClean="0"/>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3846C00-893F-48C6-BAB6-674D1295E695}" type="slidenum">
              <a:rPr lang="en-IN" smtClean="0"/>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EBA79C5-5FBA-4CC3-9231-6640836B7C0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846C00-893F-48C6-BAB6-674D1295E695}" type="slidenum">
              <a:rPr lang="en-IN" smtClean="0"/>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EBA79C5-5FBA-4CC3-9231-6640836B7C0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846C00-893F-48C6-BAB6-674D1295E695}" type="slidenum">
              <a:rPr lang="en-IN" smtClean="0"/>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EBA79C5-5FBA-4CC3-9231-6640836B7C0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846C00-893F-48C6-BAB6-674D1295E695}" type="slidenum">
              <a:rPr lang="en-IN" smtClean="0"/>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EBA79C5-5FBA-4CC3-9231-6640836B7C0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846C00-893F-48C6-BAB6-674D1295E695}" type="slidenum">
              <a:rPr lang="en-IN" smtClean="0"/>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EBA79C5-5FBA-4CC3-9231-6640836B7C0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846C00-893F-48C6-BAB6-674D1295E695}" type="slidenum">
              <a:rPr lang="en-IN" smtClean="0"/>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EBA79C5-5FBA-4CC3-9231-6640836B7C01}"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3846C00-893F-48C6-BAB6-674D1295E695}" type="slidenum">
              <a:rPr lang="en-IN" smtClean="0"/>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BA79C5-5FBA-4CC3-9231-6640836B7C01}"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3846C00-893F-48C6-BAB6-674D1295E695}" type="slidenum">
              <a:rPr lang="en-IN" smtClean="0"/>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BA79C5-5FBA-4CC3-9231-6640836B7C01}"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3846C00-893F-48C6-BAB6-674D1295E695}"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EBA79C5-5FBA-4CC3-9231-6640836B7C0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846C00-893F-48C6-BAB6-674D1295E695}" type="slidenum">
              <a:rPr lang="en-IN" smtClean="0"/>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EBA79C5-5FBA-4CC3-9231-6640836B7C01}" type="datetimeFigureOut">
              <a:rPr lang="en-IN" smtClean="0"/>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3846C00-893F-48C6-BAB6-674D1295E695}" type="slidenum">
              <a:rPr lang="en-IN" smtClean="0"/>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EBA79C5-5FBA-4CC3-9231-6640836B7C01}" type="datetimeFigureOut">
              <a:rPr lang="en-IN" smtClean="0"/>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3846C00-893F-48C6-BAB6-674D1295E695}" type="slidenum">
              <a:rPr lang="en-IN" smtClean="0"/>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IoT in Agriculture</a:t>
            </a:r>
            <a:endParaRPr lang="en-IN" dirty="0"/>
          </a:p>
        </p:txBody>
      </p:sp>
      <p:sp>
        <p:nvSpPr>
          <p:cNvPr id="3" name="Subtitle 2"/>
          <p:cNvSpPr>
            <a:spLocks noGrp="1"/>
          </p:cNvSpPr>
          <p:nvPr>
            <p:ph type="subTitle" idx="1"/>
          </p:nvPr>
        </p:nvSpPr>
        <p:spPr/>
        <p:txBody>
          <a:bodyPr/>
          <a:lstStyle/>
          <a:p>
            <a:r>
              <a:rPr lang="en-IN" dirty="0"/>
              <a:t>Crop - Paddy</a:t>
            </a:r>
            <a:endParaRPr lang="en-IN"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3698" y="0"/>
            <a:ext cx="1866900" cy="1866900"/>
          </a:xfrm>
          <a:prstGeom prst="rect">
            <a:avLst/>
          </a:prstGeom>
        </p:spPr>
      </p:pic>
      <p:sp>
        <p:nvSpPr>
          <p:cNvPr id="9" name="TextBox 8"/>
          <p:cNvSpPr txBox="1"/>
          <p:nvPr/>
        </p:nvSpPr>
        <p:spPr>
          <a:xfrm>
            <a:off x="203697" y="2006353"/>
            <a:ext cx="2131129" cy="646331"/>
          </a:xfrm>
          <a:prstGeom prst="rect">
            <a:avLst/>
          </a:prstGeom>
          <a:noFill/>
        </p:spPr>
        <p:txBody>
          <a:bodyPr wrap="square" rtlCol="0">
            <a:spAutoFit/>
          </a:bodyPr>
          <a:lstStyle/>
          <a:p>
            <a:r>
              <a:rPr lang="en-US" dirty="0"/>
              <a:t>Harishankhar T K</a:t>
            </a:r>
            <a:endParaRPr lang="en-US" dirty="0"/>
          </a:p>
          <a:p>
            <a:r>
              <a:rPr lang="en-US" dirty="0"/>
              <a:t>CB.EN.U4ECE20221</a:t>
            </a:r>
            <a:endParaRPr lang="en-IN" dirty="0"/>
          </a:p>
        </p:txBody>
      </p:sp>
      <p:pic>
        <p:nvPicPr>
          <p:cNvPr id="4" name="Picture 3" descr="shailesh"/>
          <p:cNvPicPr>
            <a:picLocks noChangeAspect="1"/>
          </p:cNvPicPr>
          <p:nvPr/>
        </p:nvPicPr>
        <p:blipFill>
          <a:blip r:embed="rId2"/>
          <a:stretch>
            <a:fillRect/>
          </a:stretch>
        </p:blipFill>
        <p:spPr>
          <a:xfrm>
            <a:off x="203835" y="3272790"/>
            <a:ext cx="1673225" cy="1867535"/>
          </a:xfrm>
          <a:prstGeom prst="rect">
            <a:avLst/>
          </a:prstGeom>
        </p:spPr>
      </p:pic>
      <p:sp>
        <p:nvSpPr>
          <p:cNvPr id="5" name="Text Box 4"/>
          <p:cNvSpPr txBox="1"/>
          <p:nvPr/>
        </p:nvSpPr>
        <p:spPr>
          <a:xfrm>
            <a:off x="203835" y="5140325"/>
            <a:ext cx="2583180" cy="645160"/>
          </a:xfrm>
          <a:prstGeom prst="rect">
            <a:avLst/>
          </a:prstGeom>
          <a:noFill/>
        </p:spPr>
        <p:txBody>
          <a:bodyPr wrap="square" rtlCol="0">
            <a:spAutoFit/>
          </a:bodyPr>
          <a:p>
            <a:r>
              <a:rPr lang="en-US"/>
              <a:t>Shailesh.R</a:t>
            </a:r>
            <a:endParaRPr lang="en-US"/>
          </a:p>
          <a:p>
            <a:r>
              <a:rPr lang="en-US"/>
              <a:t>CB.EN.U4ECE20254</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a:t>
            </a:r>
            <a:endParaRPr lang="en-IN" dirty="0"/>
          </a:p>
        </p:txBody>
      </p:sp>
      <p:pic>
        <p:nvPicPr>
          <p:cNvPr id="5" name="Content Placeholder 4"/>
          <p:cNvPicPr>
            <a:picLocks noGrp="1" noChangeAspect="1"/>
          </p:cNvPicPr>
          <p:nvPr>
            <p:ph idx="1"/>
          </p:nvPr>
        </p:nvPicPr>
        <p:blipFill>
          <a:blip r:embed="rId1"/>
          <a:stretch>
            <a:fillRect/>
          </a:stretch>
        </p:blipFill>
        <p:spPr>
          <a:xfrm>
            <a:off x="945164" y="2109670"/>
            <a:ext cx="7192379" cy="2448267"/>
          </a:xfrm>
        </p:spPr>
      </p:pic>
      <p:pic>
        <p:nvPicPr>
          <p:cNvPr id="6" name="Picture 5"/>
          <p:cNvPicPr>
            <a:picLocks noChangeAspect="1"/>
          </p:cNvPicPr>
          <p:nvPr/>
        </p:nvPicPr>
        <p:blipFill>
          <a:blip r:embed="rId2"/>
          <a:stretch>
            <a:fillRect/>
          </a:stretch>
        </p:blipFill>
        <p:spPr>
          <a:xfrm>
            <a:off x="2631212" y="3754163"/>
            <a:ext cx="5731510" cy="1460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a:t>
            </a:r>
            <a:endParaRPr lang="en-IN" dirty="0"/>
          </a:p>
        </p:txBody>
      </p:sp>
      <p:pic>
        <p:nvPicPr>
          <p:cNvPr id="5" name="Content Placeholder 4"/>
          <p:cNvPicPr>
            <a:picLocks noGrp="1" noChangeAspect="1"/>
          </p:cNvPicPr>
          <p:nvPr>
            <p:ph idx="1"/>
          </p:nvPr>
        </p:nvPicPr>
        <p:blipFill>
          <a:blip r:embed="rId1"/>
          <a:stretch>
            <a:fillRect/>
          </a:stretch>
        </p:blipFill>
        <p:spPr>
          <a:xfrm>
            <a:off x="2518863" y="2715239"/>
            <a:ext cx="7154273" cy="2572109"/>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a:t>
            </a:r>
            <a:endParaRPr lang="en-IN" dirty="0"/>
          </a:p>
        </p:txBody>
      </p:sp>
      <p:pic>
        <p:nvPicPr>
          <p:cNvPr id="5" name="Content Placeholder 4"/>
          <p:cNvPicPr>
            <a:picLocks noGrp="1" noChangeAspect="1"/>
          </p:cNvPicPr>
          <p:nvPr>
            <p:ph idx="1"/>
          </p:nvPr>
        </p:nvPicPr>
        <p:blipFill>
          <a:blip r:embed="rId1"/>
          <a:stretch>
            <a:fillRect/>
          </a:stretch>
        </p:blipFill>
        <p:spPr>
          <a:xfrm>
            <a:off x="2514100" y="1962659"/>
            <a:ext cx="7163800" cy="4077269"/>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a:t>
            </a:r>
            <a:endParaRPr lang="en-IN" dirty="0"/>
          </a:p>
        </p:txBody>
      </p:sp>
      <p:pic>
        <p:nvPicPr>
          <p:cNvPr id="4" name="Content Placeholder 3"/>
          <p:cNvPicPr>
            <a:picLocks noGrp="1" noChangeAspect="1"/>
          </p:cNvPicPr>
          <p:nvPr>
            <p:ph idx="1"/>
          </p:nvPr>
        </p:nvPicPr>
        <p:blipFill>
          <a:blip r:embed="rId1"/>
          <a:stretch>
            <a:fillRect/>
          </a:stretch>
        </p:blipFill>
        <p:spPr>
          <a:xfrm>
            <a:off x="621065" y="1719540"/>
            <a:ext cx="4256106" cy="4351338"/>
          </a:xfrm>
          <a:prstGeom prst="rect">
            <a:avLst/>
          </a:prstGeom>
        </p:spPr>
      </p:pic>
      <p:pic>
        <p:nvPicPr>
          <p:cNvPr id="5" name="Picture 4"/>
          <p:cNvPicPr>
            <a:picLocks noChangeAspect="1"/>
          </p:cNvPicPr>
          <p:nvPr/>
        </p:nvPicPr>
        <p:blipFill>
          <a:blip r:embed="rId2"/>
          <a:stretch>
            <a:fillRect/>
          </a:stretch>
        </p:blipFill>
        <p:spPr>
          <a:xfrm>
            <a:off x="4877171" y="1780460"/>
            <a:ext cx="5731510" cy="43192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25427" y="1038687"/>
            <a:ext cx="8881458" cy="45453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6</a:t>
            </a:r>
            <a:endParaRPr lang="en-IN" dirty="0"/>
          </a:p>
        </p:txBody>
      </p:sp>
      <p:pic>
        <p:nvPicPr>
          <p:cNvPr id="5" name="Content Placeholder 4"/>
          <p:cNvPicPr>
            <a:picLocks noGrp="1" noChangeAspect="1"/>
          </p:cNvPicPr>
          <p:nvPr>
            <p:ph idx="1"/>
          </p:nvPr>
        </p:nvPicPr>
        <p:blipFill>
          <a:blip r:embed="rId1"/>
          <a:stretch>
            <a:fillRect/>
          </a:stretch>
        </p:blipFill>
        <p:spPr>
          <a:xfrm>
            <a:off x="2514100" y="2367528"/>
            <a:ext cx="7163800" cy="3267531"/>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endParaRPr lang="en-IN" dirty="0"/>
          </a:p>
        </p:txBody>
      </p:sp>
      <p:pic>
        <p:nvPicPr>
          <p:cNvPr id="5" name="Content Placeholder 4"/>
          <p:cNvPicPr>
            <a:picLocks noGrp="1" noChangeAspect="1"/>
          </p:cNvPicPr>
          <p:nvPr>
            <p:ph idx="1"/>
          </p:nvPr>
        </p:nvPicPr>
        <p:blipFill>
          <a:blip r:embed="rId1"/>
          <a:stretch>
            <a:fillRect/>
          </a:stretch>
        </p:blipFill>
        <p:spPr>
          <a:xfrm>
            <a:off x="2806389" y="1825625"/>
            <a:ext cx="6579222" cy="435133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148396" y="215258"/>
            <a:ext cx="6262943" cy="1865838"/>
          </a:xfrm>
          <a:prstGeom prst="rect">
            <a:avLst/>
          </a:prstGeom>
        </p:spPr>
      </p:pic>
      <p:pic>
        <p:nvPicPr>
          <p:cNvPr id="4" name="Picture 3"/>
          <p:cNvPicPr>
            <a:picLocks noChangeAspect="1"/>
          </p:cNvPicPr>
          <p:nvPr/>
        </p:nvPicPr>
        <p:blipFill>
          <a:blip r:embed="rId2"/>
          <a:stretch>
            <a:fillRect/>
          </a:stretch>
        </p:blipFill>
        <p:spPr>
          <a:xfrm>
            <a:off x="1916052" y="2237413"/>
            <a:ext cx="7259063" cy="38391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861" y="520434"/>
            <a:ext cx="9603275" cy="456110"/>
          </a:xfrm>
        </p:spPr>
        <p:txBody>
          <a:bodyPr>
            <a:normAutofit fontScale="90000"/>
          </a:bodyPr>
          <a:lstStyle/>
          <a:p>
            <a:r>
              <a:rPr lang="en-US" dirty="0"/>
              <a:t>8</a:t>
            </a:r>
            <a:endParaRPr lang="en-IN" dirty="0"/>
          </a:p>
        </p:txBody>
      </p:sp>
      <p:pic>
        <p:nvPicPr>
          <p:cNvPr id="7" name="Content Placeholder 6"/>
          <p:cNvPicPr>
            <a:picLocks noGrp="1" noChangeAspect="1"/>
          </p:cNvPicPr>
          <p:nvPr>
            <p:ph idx="1"/>
          </p:nvPr>
        </p:nvPicPr>
        <p:blipFill>
          <a:blip r:embed="rId1"/>
          <a:stretch>
            <a:fillRect/>
          </a:stretch>
        </p:blipFill>
        <p:spPr>
          <a:xfrm>
            <a:off x="1447863" y="585927"/>
            <a:ext cx="6204687" cy="518936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07927" y="1162975"/>
            <a:ext cx="10314061" cy="26971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IN" dirty="0"/>
          </a:p>
        </p:txBody>
      </p:sp>
      <p:sp>
        <p:nvSpPr>
          <p:cNvPr id="3" name="Content Placeholder 2"/>
          <p:cNvSpPr>
            <a:spLocks noGrp="1"/>
          </p:cNvSpPr>
          <p:nvPr>
            <p:ph idx="1"/>
          </p:nvPr>
        </p:nvSpPr>
        <p:spPr/>
        <p:txBody>
          <a:bodyPr/>
          <a:lstStyle/>
          <a:p>
            <a:r>
              <a:rPr lang="en-US" dirty="0"/>
              <a:t>Given a set of images of paddy that has diseases, namely bacterial leaf blight, brown spot and smut, the IoT device will perform the following : </a:t>
            </a:r>
            <a:endParaRPr lang="en-US" dirty="0"/>
          </a:p>
          <a:p>
            <a:pPr marL="0" indent="0">
              <a:buNone/>
            </a:pPr>
            <a:r>
              <a:rPr lang="en-US" dirty="0"/>
              <a:t>         1. To compile a dataset of images corresponding to different diseases that affect paddy most commonly </a:t>
            </a:r>
            <a:endParaRPr lang="en-US" dirty="0"/>
          </a:p>
          <a:p>
            <a:pPr marL="0" indent="0">
              <a:buNone/>
            </a:pPr>
            <a:r>
              <a:rPr lang="en-US" dirty="0"/>
              <a:t>         2. Improve the accuracy of diseases</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a:t>
            </a:r>
            <a:endParaRPr lang="en-IN" dirty="0"/>
          </a:p>
        </p:txBody>
      </p:sp>
      <p:sp>
        <p:nvSpPr>
          <p:cNvPr id="3" name="Content Placeholder 2"/>
          <p:cNvSpPr>
            <a:spLocks noGrp="1"/>
          </p:cNvSpPr>
          <p:nvPr>
            <p:ph idx="1"/>
          </p:nvPr>
        </p:nvSpPr>
        <p:spPr/>
        <p:txBody>
          <a:bodyPr/>
          <a:lstStyle/>
          <a:p>
            <a:r>
              <a:rPr lang="en-US" dirty="0"/>
              <a:t>DHT11/DHT22 (Temperature Humidity sensor)</a:t>
            </a:r>
            <a:endParaRPr lang="en-US" dirty="0"/>
          </a:p>
          <a:p>
            <a:r>
              <a:rPr lang="en-US" dirty="0"/>
              <a:t>DS18B20 (Temperature Sensory)</a:t>
            </a:r>
            <a:endParaRPr lang="en-US" dirty="0"/>
          </a:p>
          <a:p>
            <a:r>
              <a:rPr lang="en-US" dirty="0"/>
              <a:t>BMP180 Barometer (Pressure sensor)</a:t>
            </a:r>
            <a:endParaRPr lang="en-US" dirty="0"/>
          </a:p>
          <a:p>
            <a:r>
              <a:rPr lang="en-US" dirty="0"/>
              <a:t>Moisture sensor</a:t>
            </a:r>
            <a:endParaRPr lang="en-US" dirty="0"/>
          </a:p>
          <a:p>
            <a:r>
              <a:rPr lang="en-US" dirty="0"/>
              <a:t>Raindrop sensor</a:t>
            </a:r>
            <a:endParaRPr lang="en-US" dirty="0"/>
          </a:p>
          <a:p>
            <a:r>
              <a:rPr lang="en-US" dirty="0"/>
              <a:t>HC-SR501 Pyroelectric Infrared PIR </a:t>
            </a:r>
            <a:r>
              <a:rPr lang="en-US"/>
              <a:t>motion sensor</a:t>
            </a: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PROPOSED WORKFLOW(IN TERMS OF DISEASE DETECTION):</a:t>
            </a:r>
            <a:endParaRPr lang="en-US"/>
          </a:p>
        </p:txBody>
      </p:sp>
      <p:pic>
        <p:nvPicPr>
          <p:cNvPr id="4" name="Content Placeholder 3" descr="WhatsApp Image 2022-09-05 at 18.22.21"/>
          <p:cNvPicPr>
            <a:picLocks noGrp="1" noChangeAspect="1"/>
          </p:cNvPicPr>
          <p:nvPr>
            <p:ph sz="half" idx="1"/>
          </p:nvPr>
        </p:nvPicPr>
        <p:blipFill>
          <a:blip r:embed="rId1"/>
          <a:stretch>
            <a:fillRect/>
          </a:stretch>
        </p:blipFill>
        <p:spPr>
          <a:xfrm>
            <a:off x="240031" y="2106931"/>
            <a:ext cx="5070038" cy="2886876"/>
          </a:xfrm>
          <a:prstGeom prst="rect">
            <a:avLst/>
          </a:prstGeom>
        </p:spPr>
      </p:pic>
      <p:pic>
        <p:nvPicPr>
          <p:cNvPr id="10" name="Content Placeholder 9"/>
          <p:cNvPicPr>
            <a:picLocks noGrp="1" noChangeAspect="1"/>
          </p:cNvPicPr>
          <p:nvPr>
            <p:ph sz="half" idx="2"/>
          </p:nvPr>
        </p:nvPicPr>
        <p:blipFill>
          <a:blip r:embed="rId2"/>
          <a:stretch>
            <a:fillRect/>
          </a:stretch>
        </p:blipFill>
        <p:spPr>
          <a:xfrm>
            <a:off x="5343719" y="2485747"/>
            <a:ext cx="6409949" cy="221053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About the dataset</a:t>
            </a:r>
            <a:endParaRPr lang="en-IN" dirty="0"/>
          </a:p>
        </p:txBody>
      </p:sp>
      <p:sp>
        <p:nvSpPr>
          <p:cNvPr id="3" name="Content Placeholder 2"/>
          <p:cNvSpPr>
            <a:spLocks noGrp="1"/>
          </p:cNvSpPr>
          <p:nvPr>
            <p:ph idx="1"/>
          </p:nvPr>
        </p:nvSpPr>
        <p:spPr/>
        <p:txBody>
          <a:bodyPr/>
          <a:lstStyle/>
          <a:p>
            <a:r>
              <a:rPr lang="en-IN" dirty="0"/>
              <a:t>Dataset consists of 123 images with:</a:t>
            </a:r>
            <a:endParaRPr lang="en-IN" dirty="0"/>
          </a:p>
          <a:p>
            <a:pPr marL="514350" indent="-514350">
              <a:buFont typeface="+mj-lt"/>
              <a:buAutoNum type="arabicPeriod"/>
            </a:pPr>
            <a:r>
              <a:rPr lang="en-IN" dirty="0"/>
              <a:t>40 images – Bacterial leaf blight</a:t>
            </a:r>
            <a:endParaRPr lang="en-IN" dirty="0"/>
          </a:p>
          <a:p>
            <a:pPr marL="514350" indent="-514350">
              <a:buFont typeface="+mj-lt"/>
              <a:buAutoNum type="arabicPeriod"/>
            </a:pPr>
            <a:r>
              <a:rPr lang="en-IN" dirty="0"/>
              <a:t>40 images – Brown spot</a:t>
            </a:r>
            <a:endParaRPr lang="en-IN" dirty="0"/>
          </a:p>
          <a:p>
            <a:pPr marL="514350" indent="-514350">
              <a:buFont typeface="+mj-lt"/>
              <a:buAutoNum type="arabicPeriod"/>
            </a:pPr>
            <a:r>
              <a:rPr lang="en-IN" dirty="0"/>
              <a:t>40 images – Leaf smut</a:t>
            </a:r>
            <a:endParaRPr lang="en-IN" dirty="0"/>
          </a:p>
          <a:p>
            <a:pPr marL="514350" indent="-514350">
              <a:buFont typeface="+mj-lt"/>
              <a:buAutoNum type="arabicPeriod"/>
            </a:pPr>
            <a:r>
              <a:rPr lang="en-IN" dirty="0"/>
              <a:t>3 images – non – diseased crops</a:t>
            </a:r>
            <a:endParaRPr lang="en-IN" dirty="0"/>
          </a:p>
          <a:p>
            <a:pPr marL="0" indent="0">
              <a:buNone/>
            </a:pPr>
            <a:r>
              <a:rPr lang="en-IN" dirty="0"/>
              <a:t>Source : </a:t>
            </a:r>
            <a:r>
              <a:rPr lang="en-IN" dirty="0" err="1"/>
              <a:t>Kaggle,TNAU</a:t>
            </a:r>
            <a:r>
              <a:rPr lang="en-IN" dirty="0"/>
              <a:t>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198" y="254995"/>
            <a:ext cx="7956509" cy="543996"/>
          </a:xfrm>
        </p:spPr>
        <p:txBody>
          <a:bodyPr>
            <a:normAutofit fontScale="90000"/>
          </a:bodyPr>
          <a:lstStyle/>
          <a:p>
            <a:r>
              <a:rPr lang="en-IN" dirty="0"/>
              <a:t>Bacterial leaf blight – sample images</a:t>
            </a:r>
            <a:endParaRPr lang="en-IN" dirty="0"/>
          </a:p>
        </p:txBody>
      </p:sp>
      <p:pic>
        <p:nvPicPr>
          <p:cNvPr id="5" name="Content Placeholder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628198" y="1181588"/>
            <a:ext cx="5124531" cy="1491952"/>
          </a:xfr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7730" y="1181588"/>
            <a:ext cx="5223133" cy="152065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22" y="3205637"/>
            <a:ext cx="5124532" cy="1491952"/>
          </a:xfrm>
          <a:prstGeom prst="rect">
            <a:avLst/>
          </a:prstGeom>
        </p:spPr>
      </p:pic>
      <p:sp>
        <p:nvSpPr>
          <p:cNvPr id="3" name="TextBox 2"/>
          <p:cNvSpPr txBox="1"/>
          <p:nvPr/>
        </p:nvSpPr>
        <p:spPr>
          <a:xfrm>
            <a:off x="5992427" y="2911876"/>
            <a:ext cx="534435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severe epidemics, crop loss may be as high as 75 percent, and millions of hectares of rice are infected annually.</a:t>
            </a:r>
            <a:endParaRPr lang="en-US" dirty="0"/>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Water-soaked to yellowish stripes on leaf blades or starting at leaf tips then later increase in length and width with a wavy margin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Appearance of bacterial ooze that looks like a milky or opaque dewdrop on young lesions early in the morning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354" y="329799"/>
            <a:ext cx="6058930" cy="615908"/>
          </a:xfrm>
        </p:spPr>
        <p:txBody>
          <a:bodyPr/>
          <a:lstStyle/>
          <a:p>
            <a:r>
              <a:rPr lang="en-IN" dirty="0"/>
              <a:t>Brown spot – sample images</a:t>
            </a:r>
            <a:endParaRPr lang="en-IN" dirty="0"/>
          </a:p>
        </p:txBody>
      </p:sp>
      <p:pic>
        <p:nvPicPr>
          <p:cNvPr id="5" name="Content Placeholder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480352" y="943547"/>
            <a:ext cx="5400649" cy="1309570"/>
          </a:xfr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7230" y="943547"/>
            <a:ext cx="4776186" cy="139053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54" y="2739451"/>
            <a:ext cx="5452647" cy="1587479"/>
          </a:xfrm>
          <a:prstGeom prst="rect">
            <a:avLst/>
          </a:prstGeom>
        </p:spPr>
      </p:pic>
      <p:sp>
        <p:nvSpPr>
          <p:cNvPr id="3" name="TextBox 2"/>
          <p:cNvSpPr txBox="1"/>
          <p:nvPr/>
        </p:nvSpPr>
        <p:spPr>
          <a:xfrm>
            <a:off x="6227230" y="2450237"/>
            <a:ext cx="486985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Its most observable damage is the numerous big spots on the leaves which can kill the whole leaf.  When infection occurs in the seed, unfilled grains or spotted or discolored seeds are formed. </a:t>
            </a:r>
            <a:endParaRPr lang="en-US" dirty="0"/>
          </a:p>
          <a:p>
            <a:pPr marL="285750" indent="-285750">
              <a:buFont typeface="Arial" panose="020B0604020202020204" pitchFamily="34" charset="0"/>
              <a:buChar char="•"/>
            </a:pPr>
            <a:r>
              <a:rPr lang="en-US" dirty="0"/>
              <a:t>On average, the disease causes 5% yield loss across all lowland rice production in South and Southeast Asia. Severely infected field can have as high as 45% yield loss.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200" y="138694"/>
            <a:ext cx="5473004" cy="633664"/>
          </a:xfrm>
        </p:spPr>
        <p:txBody>
          <a:bodyPr>
            <a:normAutofit fontScale="90000"/>
          </a:bodyPr>
          <a:lstStyle/>
          <a:p>
            <a:r>
              <a:rPr lang="en-IN" dirty="0"/>
              <a:t>Leaf smut – sample images</a:t>
            </a:r>
            <a:endParaRPr lang="en-IN" dirty="0"/>
          </a:p>
        </p:txBody>
      </p:sp>
      <p:pic>
        <p:nvPicPr>
          <p:cNvPr id="5" name="Content Placeholder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85200" y="869865"/>
            <a:ext cx="5089021" cy="1481614"/>
          </a:xfr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5858204" y="869865"/>
            <a:ext cx="5089021" cy="148161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200" y="3024907"/>
            <a:ext cx="5089023" cy="1481614"/>
          </a:xfrm>
          <a:prstGeom prst="rect">
            <a:avLst/>
          </a:prstGeom>
        </p:spPr>
      </p:pic>
      <p:sp>
        <p:nvSpPr>
          <p:cNvPr id="8" name="TextBox 7"/>
          <p:cNvSpPr txBox="1"/>
          <p:nvPr/>
        </p:nvSpPr>
        <p:spPr>
          <a:xfrm>
            <a:off x="5858204" y="2743200"/>
            <a:ext cx="4848266" cy="646331"/>
          </a:xfrm>
          <a:prstGeom prst="rect">
            <a:avLst/>
          </a:prstGeom>
          <a:noFill/>
        </p:spPr>
        <p:txBody>
          <a:bodyPr wrap="square" rtlCol="0">
            <a:spAutoFit/>
          </a:bodyPr>
          <a:lstStyle/>
          <a:p>
            <a:pPr marL="285750" indent="-285750">
              <a:buFont typeface="Arial" panose="020B0604020202020204" pitchFamily="34" charset="0"/>
              <a:buChar char="•"/>
            </a:pPr>
            <a:r>
              <a:rPr lang="en-US"/>
              <a:t>The fungus produces slightly raised, angular, black spots (sori) on both sides of the leaves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Healthy leaves – sample images</a:t>
            </a:r>
            <a:endParaRPr lang="en-IN"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99582" y="2017978"/>
            <a:ext cx="1909948" cy="2097631"/>
          </a:xfrm>
          <a:prstGeom prst="rect">
            <a:avLst/>
          </a:prstGeom>
          <a:noFill/>
          <a:ln>
            <a:noFill/>
          </a:ln>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9513" y="2017978"/>
            <a:ext cx="2916889" cy="2343929"/>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2241" y="2017978"/>
            <a:ext cx="1788849" cy="21863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Sample image used</a:t>
            </a:r>
            <a:r>
              <a:rPr lang="en-US" altLang="en-IN" dirty="0"/>
              <a:t> FOR IMAGE PROCESSING CODE SNIPPETS</a:t>
            </a:r>
            <a:br>
              <a:rPr lang="en-US" altLang="en-IN" dirty="0"/>
            </a:br>
            <a:endParaRPr lang="en-US" altLang="en-IN" dirty="0"/>
          </a:p>
        </p:txBody>
      </p:sp>
      <p:pic>
        <p:nvPicPr>
          <p:cNvPr id="4" name="Content Placeholder 3"/>
          <p:cNvPicPr>
            <a:picLocks noGrp="1" noChangeAspect="1"/>
          </p:cNvPicPr>
          <p:nvPr>
            <p:ph idx="1"/>
          </p:nvPr>
        </p:nvPicPr>
        <p:blipFill>
          <a:blip r:embed="rId1"/>
          <a:stretch>
            <a:fillRect/>
          </a:stretch>
        </p:blipFill>
        <p:spPr>
          <a:xfrm>
            <a:off x="838200" y="2681716"/>
            <a:ext cx="10515600" cy="2639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a:t>
            </a:r>
            <a:endParaRPr lang="en-IN" dirty="0"/>
          </a:p>
        </p:txBody>
      </p:sp>
      <p:pic>
        <p:nvPicPr>
          <p:cNvPr id="5" name="Content Placeholder 4"/>
          <p:cNvPicPr>
            <a:picLocks noGrp="1" noChangeAspect="1"/>
          </p:cNvPicPr>
          <p:nvPr>
            <p:ph idx="1"/>
          </p:nvPr>
        </p:nvPicPr>
        <p:blipFill>
          <a:blip r:embed="rId1"/>
          <a:stretch>
            <a:fillRect/>
          </a:stretch>
        </p:blipFill>
        <p:spPr>
          <a:xfrm>
            <a:off x="2499810" y="2600923"/>
            <a:ext cx="7192379" cy="2800741"/>
          </a:xfr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1812</Words>
  <Application>WPS Presentation</Application>
  <PresentationFormat>Widescreen</PresentationFormat>
  <Paragraphs>71</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SimSun</vt:lpstr>
      <vt:lpstr>Wingdings</vt:lpstr>
      <vt:lpstr>Calibri</vt:lpstr>
      <vt:lpstr>Times New Roman</vt:lpstr>
      <vt:lpstr>Gill Sans MT</vt:lpstr>
      <vt:lpstr>Microsoft YaHei</vt:lpstr>
      <vt:lpstr>Arial Unicode MS</vt:lpstr>
      <vt:lpstr>Gallery</vt:lpstr>
      <vt:lpstr>IoT in Agriculture</vt:lpstr>
      <vt:lpstr>Problem Statement</vt:lpstr>
      <vt:lpstr>About the dataset</vt:lpstr>
      <vt:lpstr>Bacterial leaf blight – sample images</vt:lpstr>
      <vt:lpstr>Brown spot – sample images</vt:lpstr>
      <vt:lpstr>Leaf smut – sample images</vt:lpstr>
      <vt:lpstr>Healthy leaves – sample images</vt:lpstr>
      <vt:lpstr>Sample image used FOR IMAGE PROCESSING CODE SNIPPETS </vt:lpstr>
      <vt:lpstr>1</vt:lpstr>
      <vt:lpstr>2</vt:lpstr>
      <vt:lpstr>3</vt:lpstr>
      <vt:lpstr>4</vt:lpstr>
      <vt:lpstr>5</vt:lpstr>
      <vt:lpstr>PowerPoint 演示文稿</vt:lpstr>
      <vt:lpstr>6</vt:lpstr>
      <vt:lpstr>7</vt:lpstr>
      <vt:lpstr>PowerPoint 演示文稿</vt:lpstr>
      <vt:lpstr>8</vt:lpstr>
      <vt:lpstr>PowerPoint 演示文稿</vt:lpstr>
      <vt:lpstr>Sensors</vt:lpstr>
      <vt:lpstr>PROPOSED WORKFLOW(IN TERMS OF DISEASE DETECTION):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Agriculture</dc:title>
  <dc:creator>Harishankhar Kuppuraju</dc:creator>
  <cp:lastModifiedBy>91979</cp:lastModifiedBy>
  <cp:revision>17</cp:revision>
  <dcterms:created xsi:type="dcterms:W3CDTF">2022-09-04T13:52:00Z</dcterms:created>
  <dcterms:modified xsi:type="dcterms:W3CDTF">2022-09-17T14:18:35Z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B5D218C691DB47B6981181FF2FCEEE33</vt:lpwstr>
  </property>
  <property fmtid="{D5CDD505-2E9C-101B-9397-08002B2CF9AE}" pid="3" name="KSOProductBuildVer">
    <vt:lpwstr>1033-11.2.0.11210</vt:lpwstr>
  </property>
</Properties>
</file>